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95" r:id="rId3"/>
    <p:sldId id="363" r:id="rId4"/>
    <p:sldId id="374" r:id="rId5"/>
    <p:sldId id="364" r:id="rId6"/>
    <p:sldId id="375" r:id="rId7"/>
    <p:sldId id="367" r:id="rId8"/>
    <p:sldId id="370" r:id="rId9"/>
    <p:sldId id="376" r:id="rId10"/>
    <p:sldId id="368" r:id="rId11"/>
    <p:sldId id="369" r:id="rId12"/>
    <p:sldId id="371" r:id="rId13"/>
    <p:sldId id="372" r:id="rId14"/>
    <p:sldId id="373" r:id="rId15"/>
    <p:sldId id="366" r:id="rId16"/>
    <p:sldId id="377" r:id="rId17"/>
    <p:sldId id="362" r:id="rId18"/>
    <p:sldId id="378" r:id="rId19"/>
    <p:sldId id="303" r:id="rId20"/>
    <p:sldId id="379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 autoAdjust="0"/>
    <p:restoredTop sz="87697"/>
  </p:normalViewPr>
  <p:slideViewPr>
    <p:cSldViewPr snapToGrid="0">
      <p:cViewPr varScale="1">
        <p:scale>
          <a:sx n="88" d="100"/>
          <a:sy n="88" d="100"/>
        </p:scale>
        <p:origin x="17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23/02/22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Add internet permission to Android</a:t>
            </a:r>
          </a:p>
          <a:p>
            <a:r>
              <a:rPr lang="en-IT" dirty="0"/>
              <a:t>Step 1: Structure of the app </a:t>
            </a:r>
            <a:r>
              <a:rPr lang="en-IT" dirty="0">
                <a:sym typeface="Wingdings" pitchFamily="2" charset="2"/>
              </a:rPr>
              <a:t> HomePage on</a:t>
            </a:r>
            <a:r>
              <a:rPr lang="en-GB" dirty="0" err="1">
                <a:sym typeface="Wingdings" pitchFamily="2" charset="2"/>
              </a:rPr>
              <a:t>ly</a:t>
            </a:r>
            <a:endParaRPr lang="en-IT" dirty="0">
              <a:sym typeface="Wingdings" pitchFamily="2" charset="2"/>
            </a:endParaRPr>
          </a:p>
          <a:p>
            <a:r>
              <a:rPr lang="en-IT" dirty="0">
                <a:sym typeface="Wingdings" pitchFamily="2" charset="2"/>
              </a:rPr>
              <a:t>Step 2: Create the </a:t>
            </a:r>
            <a:r>
              <a:rPr lang="en-IT" dirty="0"/>
              <a:t>Post model</a:t>
            </a:r>
          </a:p>
          <a:p>
            <a:r>
              <a:rPr lang="en-IT" dirty="0"/>
              <a:t>Step 3: Create the HomePage UI</a:t>
            </a:r>
          </a:p>
          <a:p>
            <a:r>
              <a:rPr lang="en-IT" dirty="0"/>
              <a:t>Step 4: Create the method to fetch data</a:t>
            </a:r>
          </a:p>
          <a:p>
            <a:r>
              <a:rPr lang="en-IT" dirty="0"/>
              <a:t>Step 5: Create the method to post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62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62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547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311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074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4287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8081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73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pos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" TargetMode="External"/><Relationship Id="rId2" Type="http://schemas.openxmlformats.org/officeDocument/2006/relationships/hyperlink" Target="https://en.wikipedia.org/wiki/List_of_HTTP_status_codes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flutter.dev/cookbook/networking/send-data" TargetMode="External"/><Relationship Id="rId5" Type="http://schemas.openxmlformats.org/officeDocument/2006/relationships/hyperlink" Target="https://docs.flutter.dev/cookbook/networking/fetch-data" TargetMode="External"/><Relationship Id="rId4" Type="http://schemas.openxmlformats.org/officeDocument/2006/relationships/hyperlink" Target="https://pokeapi.c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Networking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To learn how to do request to an API and process its result we will use {JSON}Placeholder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29801-4B63-9A4E-8382-CC7F4FEA4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72" y="2467021"/>
            <a:ext cx="5688967" cy="36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4707708" cy="2761253"/>
          </a:xfrm>
        </p:spPr>
        <p:txBody>
          <a:bodyPr>
            <a:normAutofit/>
          </a:bodyPr>
          <a:lstStyle/>
          <a:p>
            <a:r>
              <a:rPr lang="en-GB" dirty="0"/>
              <a:t>{JSON}Placeholder exposes the following resources and routes we can play with 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FA9F9B-98FA-DD45-808E-2EDFE15A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8" y="1165410"/>
            <a:ext cx="5770010" cy="56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 – Post resource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Let’s zoom in the post resource:</a:t>
            </a:r>
          </a:p>
          <a:p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(this is equivalent to the GET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request) will result to: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So, we have a list of posts, each identified via an id, the id of the user who posted it, a title, and a body.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9F10AC-1C63-4D41-AFE4-11A6ACCA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499"/>
            <a:ext cx="12192000" cy="28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http package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make calls we will use the http package. This provides a simple web client to be used to make http calls. 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0B5CD-5136-224A-A6A9-9D991A84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5" y="2158778"/>
            <a:ext cx="7861345" cy="45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0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Android-specific action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060558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access to internet functionalities in Android you are required to provide a specific permission:</a:t>
            </a:r>
          </a:p>
          <a:p>
            <a:endParaRPr lang="en-GB" dirty="0"/>
          </a:p>
          <a:p>
            <a:r>
              <a:rPr lang="en-GB" dirty="0"/>
              <a:t>To do so, in the android&gt;app&gt;</a:t>
            </a:r>
            <a:r>
              <a:rPr lang="en-GB" dirty="0" err="1"/>
              <a:t>src</a:t>
            </a:r>
            <a:r>
              <a:rPr lang="en-GB" dirty="0"/>
              <a:t>&gt;main folder open the </a:t>
            </a:r>
            <a:r>
              <a:rPr lang="en-GB" dirty="0" err="1"/>
              <a:t>AndroidManifest.xml</a:t>
            </a:r>
            <a:r>
              <a:rPr lang="en-GB" dirty="0"/>
              <a:t> file, and add the following after the &lt;manifest …&gt; tag: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&lt;uses-permission </a:t>
            </a:r>
            <a:r>
              <a:rPr lang="en-GB" b="1" dirty="0" err="1"/>
              <a:t>android:name</a:t>
            </a:r>
            <a:r>
              <a:rPr lang="en-GB" b="1" dirty="0"/>
              <a:t>="</a:t>
            </a:r>
            <a:r>
              <a:rPr lang="en-GB" b="1" dirty="0" err="1"/>
              <a:t>android.permission.INTERNET</a:t>
            </a:r>
            <a:r>
              <a:rPr lang="en-GB" b="1" dirty="0"/>
              <a:t>" /&gt;</a:t>
            </a:r>
            <a:br>
              <a:rPr lang="en-GB" b="1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No need to do this in iOS.</a:t>
            </a:r>
          </a:p>
        </p:txBody>
      </p:sp>
    </p:spTree>
    <p:extLst>
      <p:ext uri="{BB962C8B-B14F-4D97-AF65-F5344CB8AC3E}">
        <p14:creationId xmlns:p14="http://schemas.microsoft.com/office/powerpoint/2010/main" val="326960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-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406145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To demonstrate how to make and process API calls in Flutter, we will build a very simple app called ”network_master” able to </a:t>
            </a:r>
          </a:p>
          <a:p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Fetch data of a specific post from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GET method</a:t>
            </a:r>
          </a:p>
          <a:p>
            <a:pPr marL="914400" lvl="1" indent="-457200">
              <a:buFont typeface="+mj-lt"/>
              <a:buAutoNum type="arabicPeriod"/>
            </a:pPr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Create a new post in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POST method</a:t>
            </a:r>
            <a:endParaRPr lang="en-IT" b="1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E93BF0-A5BD-274A-9582-E9F60F06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0" y="1246128"/>
            <a:ext cx="2418823" cy="52349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4130A-F41F-0349-86CB-FA959B946237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lab_08-networking/network_master/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76732-C306-6045-9820-2D719C3ED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6" r="29611"/>
          <a:stretch/>
        </p:blipFill>
        <p:spPr>
          <a:xfrm>
            <a:off x="8017307" y="2520340"/>
            <a:ext cx="4061458" cy="28693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659D0-3245-BE48-91DD-7B6571611880}"/>
              </a:ext>
            </a:extLst>
          </p:cNvPr>
          <p:cNvCxnSpPr>
            <a:cxnSpLocks/>
          </p:cNvCxnSpPr>
          <p:nvPr/>
        </p:nvCxnSpPr>
        <p:spPr>
          <a:xfrm flipV="1">
            <a:off x="4266895" y="3822967"/>
            <a:ext cx="806200" cy="43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8CC5-6013-9042-9CDC-3F403ABA90C8}"/>
              </a:ext>
            </a:extLst>
          </p:cNvPr>
          <p:cNvCxnSpPr>
            <a:cxnSpLocks/>
          </p:cNvCxnSpPr>
          <p:nvPr/>
        </p:nvCxnSpPr>
        <p:spPr>
          <a:xfrm>
            <a:off x="7526043" y="3738168"/>
            <a:ext cx="72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F5998-FFB4-B24E-8DEE-F94BF3521CE9}"/>
              </a:ext>
            </a:extLst>
          </p:cNvPr>
          <p:cNvCxnSpPr>
            <a:cxnSpLocks/>
          </p:cNvCxnSpPr>
          <p:nvPr/>
        </p:nvCxnSpPr>
        <p:spPr>
          <a:xfrm flipV="1">
            <a:off x="4038600" y="4557396"/>
            <a:ext cx="1744980" cy="9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9E76-07EF-EE46-AEAE-92D023452328}"/>
              </a:ext>
            </a:extLst>
          </p:cNvPr>
          <p:cNvCxnSpPr>
            <a:cxnSpLocks/>
          </p:cNvCxnSpPr>
          <p:nvPr/>
        </p:nvCxnSpPr>
        <p:spPr>
          <a:xfrm flipV="1">
            <a:off x="6893583" y="4256707"/>
            <a:ext cx="1358877" cy="30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4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34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</a:t>
            </a:r>
          </a:p>
          <a:p>
            <a:pPr lvl="1"/>
            <a:r>
              <a:rPr lang="en-US" dirty="0"/>
              <a:t>Implement a </a:t>
            </a:r>
            <a:r>
              <a:rPr lang="en-US" dirty="0" err="1"/>
              <a:t>Pokédex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user can search into the search bar for a Pokémon given its number (be aware that valid numbers go from 1 to 898). Once the button is tapped, if the number is valid, some of the Pokémon details are shown to the user.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add that Pokémon to its favorites using a button.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Via a button in the </a:t>
            </a:r>
            <a:r>
              <a:rPr lang="en-US" dirty="0" err="1"/>
              <a:t>AppBar</a:t>
            </a:r>
            <a:r>
              <a:rPr lang="en-US" dirty="0"/>
              <a:t>, the user navigates to another screen where all its favorite Pokémon are shown.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“Favorites Pokémon page” the user can look at the list and delete entries.</a:t>
            </a:r>
          </a:p>
        </p:txBody>
      </p:sp>
      <p:pic>
        <p:nvPicPr>
          <p:cNvPr id="4" name="Simulator Screen Recording - iPhone 11 - 2022-02-24 at 14.36.21" descr="Simulator Screen Recording - iPhone 11 - 2022-02-24 at 14.36.21">
            <a:hlinkClick r:id="" action="ppaction://media"/>
            <a:extLst>
              <a:ext uri="{FF2B5EF4-FFF2-40B4-BE49-F238E27FC236}">
                <a16:creationId xmlns:a16="http://schemas.microsoft.com/office/drawing/2014/main" id="{3591863D-D717-9D4D-B12E-BDD2F5EA8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5182" y="578303"/>
            <a:ext cx="2826637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the http package</a:t>
            </a:r>
          </a:p>
          <a:p>
            <a:endParaRPr lang="en-US" dirty="0"/>
          </a:p>
          <a:p>
            <a:r>
              <a:rPr lang="en-US" dirty="0"/>
              <a:t>Take a look to a powerful alternative to the http package: </a:t>
            </a:r>
            <a:r>
              <a:rPr lang="en-US" dirty="0" err="1"/>
              <a:t>Dio</a:t>
            </a:r>
            <a:r>
              <a:rPr lang="en-US" dirty="0"/>
              <a:t> 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pub.dev</a:t>
            </a:r>
            <a:r>
              <a:rPr lang="en-GB" dirty="0"/>
              <a:t>/packages/</a:t>
            </a:r>
            <a:r>
              <a:rPr lang="en-GB" dirty="0" err="1"/>
              <a:t>dio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8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32139"/>
            <a:ext cx="10913119" cy="5334907"/>
          </a:xfrm>
        </p:spPr>
        <p:txBody>
          <a:bodyPr>
            <a:normAutofit lnSpcReduction="10000"/>
          </a:bodyPr>
          <a:lstStyle/>
          <a:p>
            <a:endParaRPr lang="en-IT" dirty="0"/>
          </a:p>
          <a:p>
            <a:r>
              <a:rPr lang="en-IT" dirty="0"/>
              <a:t>HTTP Status Codes</a:t>
            </a:r>
          </a:p>
          <a:p>
            <a:pPr lvl="1"/>
            <a:r>
              <a:rPr lang="en-GB" dirty="0">
                <a:hlinkClick r:id="rId2"/>
              </a:rPr>
              <a:t>https://en.wikipedia.org/wiki/List_of_HTTP_status_codes</a:t>
            </a:r>
            <a:endParaRPr lang="en-IT" dirty="0"/>
          </a:p>
          <a:p>
            <a:pPr lvl="1"/>
            <a:endParaRPr lang="en-IT" dirty="0"/>
          </a:p>
          <a:p>
            <a:r>
              <a:rPr lang="en-IT" dirty="0"/>
              <a:t>{JSON}placeholder APIs</a:t>
            </a:r>
          </a:p>
          <a:p>
            <a:pPr lvl="1"/>
            <a:r>
              <a:rPr lang="en-GB" dirty="0">
                <a:hlinkClick r:id="rId3"/>
              </a:rPr>
              <a:t>https://jsonplaceholder.typicode.com/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PokéAPI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https://pokeapi.co/</a:t>
            </a:r>
            <a:endParaRPr lang="en-GB" dirty="0"/>
          </a:p>
          <a:p>
            <a:pPr lvl="1"/>
            <a:endParaRPr lang="en-GB" dirty="0"/>
          </a:p>
          <a:p>
            <a:r>
              <a:rPr lang="en-IT" dirty="0"/>
              <a:t>Fetch data from the internet. Cookbook by the Flutter community</a:t>
            </a:r>
          </a:p>
          <a:p>
            <a:pPr lvl="1"/>
            <a:r>
              <a:rPr lang="en-GB" dirty="0">
                <a:hlinkClick r:id="rId5"/>
              </a:rPr>
              <a:t>https://docs.flutter.dev/cookbook/networking/fetch-data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Send data to the internet. Cookbook by the Flutter community</a:t>
            </a:r>
          </a:p>
          <a:p>
            <a:pPr lvl="1"/>
            <a:r>
              <a:rPr lang="en-GB" dirty="0">
                <a:hlinkClick r:id="rId6"/>
              </a:rPr>
              <a:t>https://docs.flutter.dev/cookbook/networking/send-data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b="1" dirty="0"/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25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b="1" dirty="0"/>
              <a:t>RESTful API in </a:t>
            </a:r>
            <a:r>
              <a:rPr lang="en-GB" b="1" dirty="0" err="1"/>
              <a:t>practce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81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F2BC2FF-C8A6-F94B-AB5A-6AD590A7F828}"/>
              </a:ext>
            </a:extLst>
          </p:cNvPr>
          <p:cNvSpPr txBox="1">
            <a:spLocks/>
          </p:cNvSpPr>
          <p:nvPr/>
        </p:nvSpPr>
        <p:spPr>
          <a:xfrm>
            <a:off x="214148" y="3540306"/>
            <a:ext cx="11549680" cy="237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&lt;METHOD&gt; &lt;HTTP or HTTPS&gt;://&lt;DOMAIN&gt;/&lt;ENDPOINT&gt;?&lt;PARAMETERS&gt; </a:t>
            </a:r>
          </a:p>
          <a:p>
            <a:pPr marL="0" indent="0" algn="ctr">
              <a:buNone/>
            </a:pPr>
            <a:r>
              <a:rPr lang="en-US" b="1" dirty="0"/>
              <a:t>+ </a:t>
            </a:r>
          </a:p>
          <a:p>
            <a:pPr marL="0" indent="0" algn="ctr">
              <a:buNone/>
            </a:pPr>
            <a:r>
              <a:rPr lang="en-US" b="1" dirty="0"/>
              <a:t>&lt;BODY&gt; and &lt;HEADERS&gt;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From the practical point of view, RESTful API can be used via http following three steps:</a:t>
            </a:r>
          </a:p>
          <a:p>
            <a:pPr lvl="1"/>
            <a:r>
              <a:rPr lang="en-GB" dirty="0"/>
              <a:t>Step 1: Send an http request to the RESTful API</a:t>
            </a:r>
          </a:p>
          <a:p>
            <a:pPr lvl="1"/>
            <a:r>
              <a:rPr lang="en-GB" dirty="0"/>
              <a:t>Step 2: Await for the response</a:t>
            </a:r>
          </a:p>
          <a:p>
            <a:pPr lvl="1"/>
            <a:r>
              <a:rPr lang="en-GB" dirty="0"/>
              <a:t>Step 3: Process the response (usually in a JSON format)</a:t>
            </a:r>
          </a:p>
          <a:p>
            <a:pPr lvl="1"/>
            <a:endParaRPr lang="en-GB" dirty="0"/>
          </a:p>
          <a:p>
            <a:r>
              <a:rPr lang="en-GB" dirty="0"/>
              <a:t>The http request has the following structure: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201FA3F-A09A-234D-AEF1-050D16E6F018}"/>
              </a:ext>
            </a:extLst>
          </p:cNvPr>
          <p:cNvSpPr txBox="1">
            <a:spLocks/>
          </p:cNvSpPr>
          <p:nvPr/>
        </p:nvSpPr>
        <p:spPr>
          <a:xfrm>
            <a:off x="428172" y="5610404"/>
            <a:ext cx="11817168" cy="108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&lt;METHOD&gt; and &lt;ENDPOINT&gt; defines the so-called </a:t>
            </a:r>
            <a:r>
              <a:rPr lang="en-GB" b="1" dirty="0"/>
              <a:t>route, e.g.:</a:t>
            </a:r>
          </a:p>
          <a:p>
            <a:pPr marL="0" indent="0">
              <a:buNone/>
            </a:pPr>
            <a:r>
              <a:rPr lang="en-GB" b="1" dirty="0"/>
              <a:t>	GET /heartrate/today/</a:t>
            </a:r>
          </a:p>
          <a:p>
            <a:pPr marL="0" indent="0">
              <a:buNone/>
            </a:pPr>
            <a:r>
              <a:rPr lang="en-GB" b="1" dirty="0"/>
              <a:t>	DELETE /user/1</a:t>
            </a:r>
          </a:p>
        </p:txBody>
      </p:sp>
    </p:spTree>
    <p:extLst>
      <p:ext uri="{BB962C8B-B14F-4D97-AF65-F5344CB8AC3E}">
        <p14:creationId xmlns:p14="http://schemas.microsoft.com/office/powerpoint/2010/main" val="246814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4883605"/>
          </a:xfrm>
        </p:spPr>
        <p:txBody>
          <a:bodyPr>
            <a:normAutofit/>
          </a:bodyPr>
          <a:lstStyle/>
          <a:p>
            <a:r>
              <a:rPr lang="en-GB" dirty="0"/>
              <a:t>Beside its content a response contains an </a:t>
            </a:r>
            <a:r>
              <a:rPr lang="en-GB" b="1" dirty="0"/>
              <a:t>HTTP status code</a:t>
            </a:r>
            <a:r>
              <a:rPr lang="en-GB" dirty="0"/>
              <a:t>, i.e., a special number that tells to the frond-end if the request is successful or, otherwise, why it is not successful. Here’s the most common:</a:t>
            </a:r>
          </a:p>
          <a:p>
            <a:endParaRPr lang="en-GB" dirty="0"/>
          </a:p>
          <a:p>
            <a:pPr lvl="1"/>
            <a:r>
              <a:rPr lang="en-GB" dirty="0"/>
              <a:t>200: OK</a:t>
            </a:r>
          </a:p>
          <a:p>
            <a:pPr lvl="1"/>
            <a:r>
              <a:rPr lang="en-GB" dirty="0"/>
              <a:t>401: UNAUTHORIZED</a:t>
            </a:r>
          </a:p>
          <a:p>
            <a:pPr lvl="1"/>
            <a:r>
              <a:rPr lang="en-GB" dirty="0"/>
              <a:t>403: FORBIDDEN</a:t>
            </a:r>
          </a:p>
          <a:p>
            <a:pPr lvl="1"/>
            <a:r>
              <a:rPr lang="en-GB" dirty="0"/>
              <a:t>404: NOT FOUND</a:t>
            </a:r>
          </a:p>
          <a:p>
            <a:pPr lvl="1"/>
            <a:r>
              <a:rPr lang="en-GB" dirty="0"/>
              <a:t>500: INTERNAL SERVER ERROR</a:t>
            </a:r>
          </a:p>
          <a:p>
            <a:pPr lvl="1"/>
            <a:endParaRPr lang="en-GB" dirty="0"/>
          </a:p>
          <a:p>
            <a:r>
              <a:rPr lang="en-GB" dirty="0"/>
              <a:t>Normally, the front-end developer has to manage these codes based on the API specifics</a:t>
            </a:r>
          </a:p>
        </p:txBody>
      </p:sp>
    </p:spTree>
    <p:extLst>
      <p:ext uri="{BB962C8B-B14F-4D97-AF65-F5344CB8AC3E}">
        <p14:creationId xmlns:p14="http://schemas.microsoft.com/office/powerpoint/2010/main" val="51881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practce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0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17240</TotalTime>
  <Words>964</Words>
  <Application>Microsoft Macintosh PowerPoint</Application>
  <PresentationFormat>Widescreen</PresentationFormat>
  <Paragraphs>211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Outline</vt:lpstr>
      <vt:lpstr>RESTful API in practice</vt:lpstr>
      <vt:lpstr>RESTful API in practice</vt:lpstr>
      <vt:lpstr>Outline</vt:lpstr>
      <vt:lpstr>{JSON} Placeholder</vt:lpstr>
      <vt:lpstr>{JSON} Placeholder</vt:lpstr>
      <vt:lpstr>{JSON} Placeholder – Post resource</vt:lpstr>
      <vt:lpstr>http package</vt:lpstr>
      <vt:lpstr>Android-specific action</vt:lpstr>
      <vt:lpstr>Case of study - Live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190</cp:revision>
  <dcterms:created xsi:type="dcterms:W3CDTF">2021-07-19T09:08:13Z</dcterms:created>
  <dcterms:modified xsi:type="dcterms:W3CDTF">2022-02-24T14:05:07Z</dcterms:modified>
</cp:coreProperties>
</file>